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9" r:id="rId3"/>
    <p:sldId id="260" r:id="rId4"/>
    <p:sldId id="271" r:id="rId5"/>
    <p:sldId id="261" r:id="rId6"/>
    <p:sldId id="262" r:id="rId7"/>
    <p:sldId id="263" r:id="rId8"/>
    <p:sldId id="269" r:id="rId9"/>
    <p:sldId id="272" r:id="rId10"/>
    <p:sldId id="264" r:id="rId11"/>
    <p:sldId id="268" r:id="rId12"/>
    <p:sldId id="270"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4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04.12.2017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199465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04.12.2017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298258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04.12.2017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171067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04.12.2017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689732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04.12.2017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600783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04.12.2017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251357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04.12.2017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928225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04.12.2017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640984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04.12.2017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842606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04.12.2017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130758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04.12.2017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820953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04.12.2017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2163052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04665"/>
            <a:ext cx="7772400" cy="792087"/>
          </a:xfrm>
        </p:spPr>
        <p:txBody>
          <a:bodyPr>
            <a:normAutofit fontScale="90000"/>
          </a:bodyPr>
          <a:lstStyle/>
          <a:p>
            <a:pPr marL="182880" indent="0" algn="ctr">
              <a:buNone/>
            </a:pPr>
            <a:r>
              <a:rPr lang="ru-RU" sz="1600" b="1" dirty="0">
                <a:solidFill>
                  <a:schemeClr val="tx1"/>
                </a:solidFill>
                <a:latin typeface="Times New Roman" panose="02020603050405020304" pitchFamily="18" charset="0"/>
                <a:cs typeface="Times New Roman" panose="02020603050405020304" pitchFamily="18" charset="0"/>
              </a:rPr>
              <a:t>муниципальное автономное дошкольное образовательное учреждение </a:t>
            </a:r>
            <a:r>
              <a:rPr lang="ru-RU" sz="1600" b="1" dirty="0" smtClean="0">
                <a:solidFill>
                  <a:schemeClr val="tx1"/>
                </a:solidFill>
                <a:latin typeface="Times New Roman" panose="02020603050405020304" pitchFamily="18" charset="0"/>
                <a:cs typeface="Times New Roman" panose="02020603050405020304" pitchFamily="18" charset="0"/>
              </a:rPr>
              <a:t/>
            </a:r>
            <a:br>
              <a:rPr lang="ru-RU" sz="1600" b="1" dirty="0" smtClean="0">
                <a:solidFill>
                  <a:schemeClr val="tx1"/>
                </a:solidFill>
                <a:latin typeface="Times New Roman" panose="02020603050405020304" pitchFamily="18" charset="0"/>
                <a:cs typeface="Times New Roman" panose="02020603050405020304" pitchFamily="18" charset="0"/>
              </a:rPr>
            </a:br>
            <a:r>
              <a:rPr lang="ru-RU" sz="1600" b="1" dirty="0" smtClean="0">
                <a:solidFill>
                  <a:schemeClr val="tx1"/>
                </a:solidFill>
                <a:latin typeface="Times New Roman" panose="02020603050405020304" pitchFamily="18" charset="0"/>
                <a:cs typeface="Times New Roman" panose="02020603050405020304" pitchFamily="18" charset="0"/>
              </a:rPr>
              <a:t>Муниципального </a:t>
            </a:r>
            <a:r>
              <a:rPr lang="ru-RU" sz="1600" b="1" dirty="0">
                <a:solidFill>
                  <a:schemeClr val="tx1"/>
                </a:solidFill>
                <a:latin typeface="Times New Roman" panose="02020603050405020304" pitchFamily="18" charset="0"/>
                <a:cs typeface="Times New Roman" panose="02020603050405020304" pitchFamily="18" charset="0"/>
              </a:rPr>
              <a:t>образования город Ирбит «Детский сад № 28»</a:t>
            </a:r>
            <a:r>
              <a:rPr lang="ru-RU" sz="1600" dirty="0">
                <a:latin typeface="Times New Roman" panose="02020603050405020304" pitchFamily="18" charset="0"/>
                <a:cs typeface="Times New Roman" panose="02020603050405020304" pitchFamily="18" charset="0"/>
              </a:rPr>
              <a:t/>
            </a:r>
            <a:br>
              <a:rPr lang="ru-RU" sz="1600" dirty="0">
                <a:latin typeface="Times New Roman" panose="02020603050405020304" pitchFamily="18" charset="0"/>
                <a:cs typeface="Times New Roman" panose="02020603050405020304" pitchFamily="18" charset="0"/>
              </a:rPr>
            </a:br>
            <a:endParaRPr lang="ru-RU" sz="16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115616" y="1268760"/>
            <a:ext cx="7200800" cy="5400600"/>
          </a:xfrm>
        </p:spPr>
        <p:txBody>
          <a:bodyPr>
            <a:normAutofit fontScale="85000" lnSpcReduction="20000"/>
          </a:bodyPr>
          <a:lstStyle/>
          <a:p>
            <a:endParaRPr lang="ru-RU" sz="1800" b="1" dirty="0" smtClean="0">
              <a:solidFill>
                <a:schemeClr val="tx1"/>
              </a:solidFill>
              <a:latin typeface="Times New Roman" panose="02020603050405020304" pitchFamily="18" charset="0"/>
              <a:cs typeface="Times New Roman" panose="02020603050405020304" pitchFamily="18" charset="0"/>
            </a:endParaRPr>
          </a:p>
          <a:p>
            <a:endParaRPr lang="ru-RU" b="1" dirty="0" smtClean="0">
              <a:solidFill>
                <a:schemeClr val="tx1"/>
              </a:solidFill>
              <a:latin typeface="Times New Roman" panose="02020603050405020304" pitchFamily="18" charset="0"/>
              <a:cs typeface="Times New Roman" panose="02020603050405020304" pitchFamily="18" charset="0"/>
            </a:endParaRPr>
          </a:p>
          <a:p>
            <a:r>
              <a:rPr lang="ru-RU" b="1" dirty="0" smtClean="0">
                <a:solidFill>
                  <a:schemeClr val="tx1"/>
                </a:solidFill>
                <a:latin typeface="Times New Roman" panose="02020603050405020304" pitchFamily="18" charset="0"/>
                <a:cs typeface="Times New Roman" panose="02020603050405020304" pitchFamily="18" charset="0"/>
              </a:rPr>
              <a:t>Педагогический </a:t>
            </a:r>
            <a:r>
              <a:rPr lang="ru-RU" b="1" dirty="0">
                <a:solidFill>
                  <a:schemeClr val="tx1"/>
                </a:solidFill>
                <a:latin typeface="Times New Roman" panose="02020603050405020304" pitchFamily="18" charset="0"/>
                <a:cs typeface="Times New Roman" panose="02020603050405020304" pitchFamily="18" charset="0"/>
              </a:rPr>
              <a:t>марафон</a:t>
            </a:r>
          </a:p>
          <a:p>
            <a:r>
              <a:rPr lang="ru-RU" sz="2600" dirty="0">
                <a:solidFill>
                  <a:schemeClr val="tx1"/>
                </a:solidFill>
                <a:latin typeface="Times New Roman" panose="02020603050405020304" pitchFamily="18" charset="0"/>
                <a:cs typeface="Times New Roman" panose="02020603050405020304" pitchFamily="18" charset="0"/>
              </a:rPr>
              <a:t>«Мы разные, но мы вместе»</a:t>
            </a:r>
          </a:p>
          <a:p>
            <a:endParaRPr lang="ru-RU" sz="1800" b="1" dirty="0" smtClean="0">
              <a:solidFill>
                <a:schemeClr val="tx1"/>
              </a:solidFill>
              <a:latin typeface="Times New Roman" panose="02020603050405020304" pitchFamily="18" charset="0"/>
              <a:cs typeface="Times New Roman" panose="02020603050405020304" pitchFamily="18" charset="0"/>
            </a:endParaRPr>
          </a:p>
          <a:p>
            <a:r>
              <a:rPr lang="ru-RU" sz="3000" b="1" dirty="0" smtClean="0">
                <a:solidFill>
                  <a:schemeClr val="tx1"/>
                </a:solidFill>
                <a:latin typeface="Times New Roman" panose="02020603050405020304" pitchFamily="18" charset="0"/>
                <a:cs typeface="Times New Roman" panose="02020603050405020304" pitchFamily="18" charset="0"/>
              </a:rPr>
              <a:t>Реализация основных требований ФГОС ДО </a:t>
            </a:r>
          </a:p>
          <a:p>
            <a:r>
              <a:rPr lang="ru-RU" sz="3000" b="1" dirty="0" smtClean="0">
                <a:solidFill>
                  <a:schemeClr val="tx1"/>
                </a:solidFill>
                <a:latin typeface="Times New Roman" panose="02020603050405020304" pitchFamily="18" charset="0"/>
                <a:cs typeface="Times New Roman" panose="02020603050405020304" pitchFamily="18" charset="0"/>
              </a:rPr>
              <a:t>к развивающей предметно – </a:t>
            </a:r>
          </a:p>
          <a:p>
            <a:r>
              <a:rPr lang="ru-RU" sz="3000" b="1" dirty="0" smtClean="0">
                <a:solidFill>
                  <a:schemeClr val="tx1"/>
                </a:solidFill>
                <a:latin typeface="Times New Roman" panose="02020603050405020304" pitchFamily="18" charset="0"/>
                <a:cs typeface="Times New Roman" panose="02020603050405020304" pitchFamily="18" charset="0"/>
              </a:rPr>
              <a:t>пространственной среде</a:t>
            </a:r>
          </a:p>
          <a:p>
            <a:pPr algn="r"/>
            <a:endParaRPr lang="ru-RU" sz="1800" dirty="0" smtClean="0"/>
          </a:p>
          <a:p>
            <a:pPr algn="r"/>
            <a:endParaRPr lang="ru-RU" sz="1800" dirty="0" smtClean="0"/>
          </a:p>
          <a:p>
            <a:r>
              <a:rPr lang="ru-RU" sz="1400" dirty="0" smtClean="0">
                <a:solidFill>
                  <a:schemeClr val="tx1"/>
                </a:solidFill>
                <a:latin typeface="Times New Roman" panose="02020603050405020304" pitchFamily="18" charset="0"/>
                <a:cs typeface="Times New Roman" panose="02020603050405020304" pitchFamily="18" charset="0"/>
              </a:rPr>
              <a:t>                                                                         </a:t>
            </a:r>
          </a:p>
          <a:p>
            <a:r>
              <a:rPr lang="ru-RU" sz="1400" dirty="0">
                <a:solidFill>
                  <a:schemeClr val="tx1"/>
                </a:solidFill>
                <a:latin typeface="Times New Roman" panose="02020603050405020304" pitchFamily="18" charset="0"/>
                <a:cs typeface="Times New Roman" panose="02020603050405020304" pitchFamily="18" charset="0"/>
              </a:rPr>
              <a:t> </a:t>
            </a:r>
            <a:r>
              <a:rPr lang="ru-RU" sz="1400" dirty="0" smtClean="0">
                <a:solidFill>
                  <a:schemeClr val="tx1"/>
                </a:solidFill>
                <a:latin typeface="Times New Roman" panose="02020603050405020304" pitchFamily="18" charset="0"/>
                <a:cs typeface="Times New Roman" panose="02020603050405020304" pitchFamily="18" charset="0"/>
              </a:rPr>
              <a:t>                                                                                                           </a:t>
            </a:r>
          </a:p>
          <a:p>
            <a:endParaRPr lang="ru-RU" sz="1400" dirty="0">
              <a:solidFill>
                <a:schemeClr val="tx1"/>
              </a:solidFill>
              <a:latin typeface="Times New Roman" panose="02020603050405020304" pitchFamily="18" charset="0"/>
              <a:cs typeface="Times New Roman" panose="02020603050405020304" pitchFamily="18" charset="0"/>
            </a:endParaRPr>
          </a:p>
          <a:p>
            <a:endParaRPr lang="ru-RU" sz="1400" dirty="0" smtClean="0">
              <a:solidFill>
                <a:schemeClr val="tx1"/>
              </a:solidFill>
              <a:latin typeface="Times New Roman" panose="02020603050405020304" pitchFamily="18" charset="0"/>
              <a:cs typeface="Times New Roman" panose="02020603050405020304" pitchFamily="18" charset="0"/>
            </a:endParaRPr>
          </a:p>
          <a:p>
            <a:r>
              <a:rPr lang="ru-RU" sz="1400" dirty="0">
                <a:solidFill>
                  <a:schemeClr val="tx1"/>
                </a:solidFill>
                <a:latin typeface="Times New Roman" panose="02020603050405020304" pitchFamily="18" charset="0"/>
                <a:cs typeface="Times New Roman" panose="02020603050405020304" pitchFamily="18" charset="0"/>
              </a:rPr>
              <a:t> </a:t>
            </a:r>
            <a:r>
              <a:rPr lang="ru-RU" sz="1400" dirty="0" smtClean="0">
                <a:solidFill>
                  <a:schemeClr val="tx1"/>
                </a:solidFill>
                <a:latin typeface="Times New Roman" panose="02020603050405020304" pitchFamily="18" charset="0"/>
                <a:cs typeface="Times New Roman" panose="02020603050405020304" pitchFamily="18" charset="0"/>
              </a:rPr>
              <a:t>                                                                                    Воспитатель старшей группы</a:t>
            </a:r>
          </a:p>
          <a:p>
            <a:r>
              <a:rPr lang="ru-RU" sz="1400" dirty="0">
                <a:solidFill>
                  <a:schemeClr val="tx1"/>
                </a:solidFill>
                <a:latin typeface="Times New Roman" panose="02020603050405020304" pitchFamily="18" charset="0"/>
                <a:cs typeface="Times New Roman" panose="02020603050405020304" pitchFamily="18" charset="0"/>
              </a:rPr>
              <a:t> </a:t>
            </a:r>
            <a:r>
              <a:rPr lang="ru-RU" sz="1400" dirty="0" smtClean="0">
                <a:solidFill>
                  <a:schemeClr val="tx1"/>
                </a:solidFill>
                <a:latin typeface="Times New Roman" panose="02020603050405020304" pitchFamily="18" charset="0"/>
                <a:cs typeface="Times New Roman" panose="02020603050405020304" pitchFamily="18" charset="0"/>
              </a:rPr>
              <a:t>                                                                                    Попова </a:t>
            </a:r>
            <a:r>
              <a:rPr lang="ru-RU" sz="1400" dirty="0">
                <a:solidFill>
                  <a:schemeClr val="tx1"/>
                </a:solidFill>
                <a:latin typeface="Times New Roman" panose="02020603050405020304" pitchFamily="18" charset="0"/>
                <a:cs typeface="Times New Roman" panose="02020603050405020304" pitchFamily="18" charset="0"/>
              </a:rPr>
              <a:t>Елена Владимировна</a:t>
            </a:r>
          </a:p>
          <a:p>
            <a:r>
              <a:rPr lang="ru-RU" sz="1400" dirty="0">
                <a:solidFill>
                  <a:schemeClr val="tx1"/>
                </a:solidFill>
                <a:latin typeface="Times New Roman" panose="02020603050405020304" pitchFamily="18" charset="0"/>
                <a:cs typeface="Times New Roman" panose="02020603050405020304" pitchFamily="18" charset="0"/>
              </a:rPr>
              <a:t>                          </a:t>
            </a:r>
            <a:r>
              <a:rPr lang="ru-RU" sz="1400" dirty="0" smtClean="0">
                <a:solidFill>
                  <a:schemeClr val="tx1"/>
                </a:solidFill>
                <a:latin typeface="Times New Roman" panose="02020603050405020304" pitchFamily="18" charset="0"/>
                <a:cs typeface="Times New Roman" panose="02020603050405020304" pitchFamily="18" charset="0"/>
              </a:rPr>
              <a:t>                                                                             квалификационная </a:t>
            </a:r>
            <a:r>
              <a:rPr lang="ru-RU" sz="1400" dirty="0">
                <a:solidFill>
                  <a:schemeClr val="tx1"/>
                </a:solidFill>
                <a:latin typeface="Times New Roman" panose="02020603050405020304" pitchFamily="18" charset="0"/>
                <a:cs typeface="Times New Roman" panose="02020603050405020304" pitchFamily="18" charset="0"/>
              </a:rPr>
              <a:t>категория: не имеет</a:t>
            </a:r>
          </a:p>
          <a:p>
            <a:r>
              <a:rPr lang="ru-RU" sz="1400" dirty="0">
                <a:solidFill>
                  <a:schemeClr val="tx1"/>
                </a:solidFill>
                <a:latin typeface="Times New Roman" panose="02020603050405020304" pitchFamily="18" charset="0"/>
                <a:cs typeface="Times New Roman" panose="02020603050405020304" pitchFamily="18" charset="0"/>
              </a:rPr>
              <a:t> </a:t>
            </a:r>
            <a:endParaRPr lang="ru-RU" sz="1400" dirty="0" smtClean="0">
              <a:solidFill>
                <a:schemeClr val="tx1"/>
              </a:solidFill>
              <a:latin typeface="Times New Roman" panose="02020603050405020304" pitchFamily="18" charset="0"/>
              <a:cs typeface="Times New Roman" panose="02020603050405020304" pitchFamily="18" charset="0"/>
            </a:endParaRPr>
          </a:p>
          <a:p>
            <a:endParaRPr lang="ru-RU" sz="1400" dirty="0" smtClean="0">
              <a:solidFill>
                <a:schemeClr val="tx1"/>
              </a:solidFill>
              <a:latin typeface="Times New Roman" panose="02020603050405020304" pitchFamily="18" charset="0"/>
              <a:cs typeface="Times New Roman" panose="02020603050405020304" pitchFamily="18" charset="0"/>
            </a:endParaRPr>
          </a:p>
          <a:p>
            <a:endParaRPr lang="ru-RU" sz="1400" dirty="0">
              <a:solidFill>
                <a:schemeClr val="tx1"/>
              </a:solidFill>
              <a:latin typeface="Times New Roman" panose="02020603050405020304" pitchFamily="18" charset="0"/>
              <a:cs typeface="Times New Roman" panose="02020603050405020304" pitchFamily="18" charset="0"/>
            </a:endParaRPr>
          </a:p>
          <a:p>
            <a:r>
              <a:rPr lang="ru-RU" sz="1400" dirty="0" smtClean="0">
                <a:solidFill>
                  <a:schemeClr val="tx1"/>
                </a:solidFill>
                <a:latin typeface="Times New Roman" panose="02020603050405020304" pitchFamily="18" charset="0"/>
                <a:cs typeface="Times New Roman" panose="02020603050405020304" pitchFamily="18" charset="0"/>
              </a:rPr>
              <a:t>Ирбит</a:t>
            </a:r>
            <a:r>
              <a:rPr lang="ru-RU" sz="1400" dirty="0">
                <a:solidFill>
                  <a:schemeClr val="tx1"/>
                </a:solidFill>
                <a:latin typeface="Times New Roman" panose="02020603050405020304" pitchFamily="18" charset="0"/>
                <a:cs typeface="Times New Roman" panose="02020603050405020304" pitchFamily="18" charset="0"/>
              </a:rPr>
              <a:t>, 2017</a:t>
            </a:r>
            <a:endParaRPr lang="ru-RU" sz="1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4465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247" y="332656"/>
            <a:ext cx="8208912" cy="432048"/>
          </a:xfrm>
        </p:spPr>
        <p:txBody>
          <a:bodyPr>
            <a:normAutofit fontScale="90000"/>
          </a:bodyPr>
          <a:lstStyle/>
          <a:p>
            <a:r>
              <a:rPr lang="ru-RU" sz="3100" b="1" dirty="0" smtClean="0">
                <a:latin typeface="Times New Roman" panose="02020603050405020304" pitchFamily="18" charset="0"/>
                <a:cs typeface="Times New Roman" panose="02020603050405020304" pitchFamily="18" charset="0"/>
              </a:rPr>
              <a:t/>
            </a:r>
            <a:br>
              <a:rPr lang="ru-RU" sz="3100" b="1" dirty="0" smtClean="0">
                <a:latin typeface="Times New Roman" panose="02020603050405020304" pitchFamily="18" charset="0"/>
                <a:cs typeface="Times New Roman" panose="02020603050405020304" pitchFamily="18" charset="0"/>
              </a:rPr>
            </a:br>
            <a:r>
              <a:rPr lang="ru-RU" sz="2700" b="1" dirty="0" smtClean="0">
                <a:latin typeface="Times New Roman" panose="02020603050405020304" pitchFamily="18" charset="0"/>
                <a:cs typeface="Times New Roman" panose="02020603050405020304" pitchFamily="18" charset="0"/>
              </a:rPr>
              <a:t>Доступность</a:t>
            </a:r>
            <a:r>
              <a:rPr lang="ru-RU" sz="2700" dirty="0" smtClean="0">
                <a:latin typeface="Times New Roman" panose="02020603050405020304" pitchFamily="18" charset="0"/>
                <a:cs typeface="Times New Roman" panose="02020603050405020304" pitchFamily="18" charset="0"/>
              </a:rPr>
              <a:t> </a:t>
            </a:r>
            <a:r>
              <a:rPr lang="ru-RU" sz="2700" dirty="0">
                <a:latin typeface="Times New Roman" panose="02020603050405020304" pitchFamily="18" charset="0"/>
                <a:cs typeface="Times New Roman" panose="02020603050405020304" pitchFamily="18" charset="0"/>
              </a:rPr>
              <a:t>среды предполагает:</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p>
        </p:txBody>
      </p:sp>
      <p:sp>
        <p:nvSpPr>
          <p:cNvPr id="3" name="Объект 2"/>
          <p:cNvSpPr>
            <a:spLocks noGrp="1"/>
          </p:cNvSpPr>
          <p:nvPr>
            <p:ph idx="1"/>
          </p:nvPr>
        </p:nvSpPr>
        <p:spPr>
          <a:xfrm>
            <a:off x="457200" y="620689"/>
            <a:ext cx="8229600" cy="1728191"/>
          </a:xfrm>
        </p:spPr>
        <p:txBody>
          <a:bodyPr>
            <a:noAutofit/>
          </a:bodyPr>
          <a:lstStyle/>
          <a:p>
            <a:pPr algn="just"/>
            <a:r>
              <a:rPr lang="ru-RU" sz="2000" dirty="0" smtClean="0">
                <a:latin typeface="Times New Roman" panose="02020603050405020304" pitchFamily="18" charset="0"/>
                <a:cs typeface="Times New Roman" panose="02020603050405020304" pitchFamily="18" charset="0"/>
              </a:rPr>
              <a:t>Доступность для воспитанников всех помещений, где осуществляется образовательная деятельность;</a:t>
            </a:r>
          </a:p>
          <a:p>
            <a:pPr algn="just"/>
            <a:r>
              <a:rPr lang="ru-RU" sz="2000" dirty="0" smtClean="0">
                <a:latin typeface="Times New Roman" panose="02020603050405020304" pitchFamily="18" charset="0"/>
                <a:cs typeface="Times New Roman" panose="02020603050405020304" pitchFamily="18" charset="0"/>
              </a:rPr>
              <a:t>Свободный доступ к играм, игрушкам, пособиям, обеспечивающим все виды детской активности;</a:t>
            </a:r>
          </a:p>
          <a:p>
            <a:pPr algn="just"/>
            <a:r>
              <a:rPr lang="ru-RU" sz="2000" dirty="0" smtClean="0">
                <a:latin typeface="Times New Roman" panose="02020603050405020304" pitchFamily="18" charset="0"/>
                <a:cs typeface="Times New Roman" panose="02020603050405020304" pitchFamily="18" charset="0"/>
              </a:rPr>
              <a:t>Исправность и сохранность материалов и оборудования.</a:t>
            </a:r>
            <a:endParaRPr lang="ru-RU" sz="20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rotWithShape="1">
          <a:blip r:embed="rId2" cstate="print">
            <a:extLst>
              <a:ext uri="{28A0092B-C50C-407E-A947-70E740481C1C}">
                <a14:useLocalDpi xmlns:a14="http://schemas.microsoft.com/office/drawing/2010/main" val="0"/>
              </a:ext>
            </a:extLst>
          </a:blip>
          <a:srcRect l="3939" t="16970"/>
          <a:stretch/>
        </p:blipFill>
        <p:spPr>
          <a:xfrm>
            <a:off x="348382" y="2348880"/>
            <a:ext cx="2933778" cy="3381094"/>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7997" y="2360743"/>
            <a:ext cx="4904899" cy="3678674"/>
          </a:xfrm>
          <a:prstGeom prst="rect">
            <a:avLst/>
          </a:prstGeom>
        </p:spPr>
      </p:pic>
      <p:sp>
        <p:nvSpPr>
          <p:cNvPr id="8" name="TextBox 7"/>
          <p:cNvSpPr txBox="1"/>
          <p:nvPr/>
        </p:nvSpPr>
        <p:spPr>
          <a:xfrm>
            <a:off x="348382" y="5729974"/>
            <a:ext cx="3287514" cy="923330"/>
          </a:xfrm>
          <a:prstGeom prst="rect">
            <a:avLst/>
          </a:prstGeom>
          <a:noFill/>
        </p:spPr>
        <p:txBody>
          <a:bodyPr wrap="square" rtlCol="0">
            <a:spAutoFit/>
          </a:bodyPr>
          <a:lstStyle/>
          <a:p>
            <a:pPr algn="ctr"/>
            <a:r>
              <a:rPr lang="ru-RU" dirty="0" smtClean="0">
                <a:latin typeface="Times New Roman" panose="02020603050405020304" pitchFamily="18" charset="0"/>
                <a:cs typeface="Times New Roman" panose="02020603050405020304" pitchFamily="18" charset="0"/>
              </a:rPr>
              <a:t>Центр познавательно исследовательской деятельности</a:t>
            </a:r>
            <a:endParaRPr lang="ru-RU"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789512" y="6319379"/>
            <a:ext cx="2473562" cy="369332"/>
          </a:xfrm>
          <a:prstGeom prst="rect">
            <a:avLst/>
          </a:prstGeom>
          <a:noFill/>
        </p:spPr>
        <p:txBody>
          <a:bodyPr wrap="none" rtlCol="0">
            <a:spAutoFit/>
          </a:bodyPr>
          <a:lstStyle/>
          <a:p>
            <a:pPr algn="ctr"/>
            <a:r>
              <a:rPr lang="ru-RU" dirty="0" smtClean="0">
                <a:latin typeface="Times New Roman" panose="02020603050405020304" pitchFamily="18" charset="0"/>
                <a:cs typeface="Times New Roman" panose="02020603050405020304" pitchFamily="18" charset="0"/>
              </a:rPr>
              <a:t>Центр по безопасности</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44158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92696"/>
            <a:ext cx="8229600" cy="504056"/>
          </a:xfrm>
        </p:spPr>
        <p:txBody>
          <a:bodyPr>
            <a:normAutofit fontScale="90000"/>
          </a:bodyPr>
          <a:lstStyle/>
          <a:p>
            <a:r>
              <a:rPr lang="ru-RU" sz="2700" b="1" dirty="0">
                <a:latin typeface="Times New Roman" pitchFamily="18" charset="0"/>
                <a:cs typeface="Times New Roman" pitchFamily="18" charset="0"/>
              </a:rPr>
              <a:t>Принципы оценки безопасности игровой продукции</a:t>
            </a:r>
            <a:r>
              <a:rPr lang="ru-RU" b="1" dirty="0">
                <a:latin typeface="Times New Roman" pitchFamily="18" charset="0"/>
                <a:cs typeface="Times New Roman" pitchFamily="18" charset="0"/>
              </a:rPr>
              <a:t/>
            </a:r>
            <a:br>
              <a:rPr lang="ru-RU" b="1" dirty="0">
                <a:latin typeface="Times New Roman" pitchFamily="18" charset="0"/>
                <a:cs typeface="Times New Roman" pitchFamily="18" charset="0"/>
              </a:rPr>
            </a:br>
            <a:endParaRPr lang="ru-RU" dirty="0"/>
          </a:p>
        </p:txBody>
      </p:sp>
      <p:sp>
        <p:nvSpPr>
          <p:cNvPr id="3" name="Объект 2"/>
          <p:cNvSpPr>
            <a:spLocks noGrp="1"/>
          </p:cNvSpPr>
          <p:nvPr>
            <p:ph idx="1"/>
          </p:nvPr>
        </p:nvSpPr>
        <p:spPr>
          <a:xfrm>
            <a:off x="395536" y="1052736"/>
            <a:ext cx="8291264" cy="5073427"/>
          </a:xfrm>
        </p:spPr>
        <p:txBody>
          <a:bodyPr>
            <a:normAutofit fontScale="70000" lnSpcReduction="20000"/>
          </a:bodyPr>
          <a:lstStyle/>
          <a:p>
            <a:pPr marL="0" indent="0" algn="just">
              <a:buNone/>
            </a:pPr>
            <a:r>
              <a:rPr lang="ru-RU" b="1" dirty="0" smtClean="0">
                <a:latin typeface="Times New Roman" pitchFamily="18" charset="0"/>
                <a:cs typeface="Times New Roman" pitchFamily="18" charset="0"/>
              </a:rPr>
              <a:t>1.Физическая</a:t>
            </a:r>
            <a:r>
              <a:rPr lang="ru-RU" b="1" dirty="0">
                <a:latin typeface="Times New Roman" pitchFamily="18" charset="0"/>
                <a:cs typeface="Times New Roman" pitchFamily="18" charset="0"/>
              </a:rPr>
              <a:t>  и  экологическая  безопасность</a:t>
            </a:r>
            <a:r>
              <a:rPr lang="ru-RU" dirty="0">
                <a:latin typeface="Times New Roman" pitchFamily="18" charset="0"/>
                <a:cs typeface="Times New Roman" pitchFamily="18" charset="0"/>
              </a:rPr>
              <a:t>  (отсутствие  </a:t>
            </a:r>
          </a:p>
          <a:p>
            <a:pPr marL="0" indent="0" algn="just">
              <a:buNone/>
            </a:pPr>
            <a:r>
              <a:rPr lang="ru-RU" dirty="0" smtClean="0">
                <a:latin typeface="Times New Roman" pitchFamily="18" charset="0"/>
                <a:cs typeface="Times New Roman" pitchFamily="18" charset="0"/>
              </a:rPr>
              <a:t>запаха</a:t>
            </a:r>
            <a:r>
              <a:rPr lang="ru-RU" dirty="0">
                <a:latin typeface="Times New Roman" pitchFamily="18" charset="0"/>
                <a:cs typeface="Times New Roman" pitchFamily="18" charset="0"/>
              </a:rPr>
              <a:t>,  острых  краев; прочности деталей и окраски, наличие сертификата качества).</a:t>
            </a:r>
          </a:p>
          <a:p>
            <a:pPr marL="0" indent="0" algn="just">
              <a:buNone/>
            </a:pPr>
            <a:r>
              <a:rPr lang="ru-RU" b="1" dirty="0" smtClean="0">
                <a:latin typeface="Times New Roman" pitchFamily="18" charset="0"/>
                <a:cs typeface="Times New Roman" pitchFamily="18" charset="0"/>
              </a:rPr>
              <a:t>2.Психофизиологическая </a:t>
            </a:r>
            <a:r>
              <a:rPr lang="ru-RU" b="1" dirty="0">
                <a:latin typeface="Times New Roman" pitchFamily="18" charset="0"/>
                <a:cs typeface="Times New Roman" pitchFamily="18" charset="0"/>
              </a:rPr>
              <a:t>безопасность </a:t>
            </a:r>
            <a:r>
              <a:rPr lang="ru-RU" dirty="0">
                <a:latin typeface="Times New Roman" pitchFamily="18" charset="0"/>
                <a:cs typeface="Times New Roman" pitchFamily="18" charset="0"/>
              </a:rPr>
              <a:t>– соответствие возрасту: соразмерность игрушки параметрам ребенка (руки, росту и пр.), возможность манипуляции, парной работы рук, координации движений.</a:t>
            </a:r>
          </a:p>
          <a:p>
            <a:pPr marL="0" indent="0" algn="just">
              <a:buNone/>
            </a:pPr>
            <a:r>
              <a:rPr lang="ru-RU" b="1" dirty="0" smtClean="0">
                <a:latin typeface="Times New Roman" pitchFamily="18" charset="0"/>
                <a:cs typeface="Times New Roman" pitchFamily="18" charset="0"/>
              </a:rPr>
              <a:t>3.Психологическая</a:t>
            </a:r>
            <a:r>
              <a:rPr lang="ru-RU" b="1" dirty="0">
                <a:latin typeface="Times New Roman" pitchFamily="18" charset="0"/>
                <a:cs typeface="Times New Roman" pitchFamily="18" charset="0"/>
              </a:rPr>
              <a:t>  безопасность</a:t>
            </a:r>
            <a:r>
              <a:rPr lang="ru-RU" dirty="0">
                <a:latin typeface="Times New Roman" pitchFamily="18" charset="0"/>
                <a:cs typeface="Times New Roman" pitchFamily="18" charset="0"/>
              </a:rPr>
              <a:t>:  отсутствие  негативных  </a:t>
            </a:r>
            <a:endParaRPr lang="ru-RU" dirty="0" smtClean="0">
              <a:latin typeface="Times New Roman" pitchFamily="18" charset="0"/>
              <a:cs typeface="Times New Roman" pitchFamily="18" charset="0"/>
            </a:endParaRPr>
          </a:p>
          <a:p>
            <a:pPr marL="0" indent="0" algn="just">
              <a:buNone/>
            </a:pPr>
            <a:r>
              <a:rPr lang="ru-RU" dirty="0" smtClean="0">
                <a:latin typeface="Times New Roman" pitchFamily="18" charset="0"/>
                <a:cs typeface="Times New Roman" pitchFamily="18" charset="0"/>
              </a:rPr>
              <a:t>воздействий</a:t>
            </a:r>
            <a:r>
              <a:rPr lang="ru-RU" dirty="0">
                <a:latin typeface="Times New Roman" pitchFamily="18" charset="0"/>
                <a:cs typeface="Times New Roman" pitchFamily="18" charset="0"/>
              </a:rPr>
              <a:t>  на психическое развитие ребенка, его интеллектуальное, </a:t>
            </a:r>
            <a:r>
              <a:rPr lang="ru-RU" dirty="0" smtClean="0">
                <a:latin typeface="Times New Roman" pitchFamily="18" charset="0"/>
                <a:cs typeface="Times New Roman" pitchFamily="18" charset="0"/>
              </a:rPr>
              <a:t>        психоэмоциональное</a:t>
            </a:r>
            <a:r>
              <a:rPr lang="ru-RU" dirty="0">
                <a:latin typeface="Times New Roman" pitchFamily="18" charset="0"/>
                <a:cs typeface="Times New Roman" pitchFamily="18" charset="0"/>
              </a:rPr>
              <a:t>, социальное и эстетическое развитие.</a:t>
            </a:r>
          </a:p>
          <a:p>
            <a:pPr marL="0" indent="0" algn="just">
              <a:buNone/>
            </a:pPr>
            <a:r>
              <a:rPr lang="ru-RU" b="1" dirty="0" smtClean="0">
                <a:latin typeface="Times New Roman" pitchFamily="18" charset="0"/>
                <a:cs typeface="Times New Roman" pitchFamily="18" charset="0"/>
              </a:rPr>
              <a:t>4.Нравственно-духовная </a:t>
            </a:r>
            <a:r>
              <a:rPr lang="ru-RU" b="1" dirty="0">
                <a:latin typeface="Times New Roman" pitchFamily="18" charset="0"/>
                <a:cs typeface="Times New Roman" pitchFamily="18" charset="0"/>
              </a:rPr>
              <a:t>безопасность</a:t>
            </a:r>
            <a:r>
              <a:rPr lang="ru-RU" dirty="0">
                <a:latin typeface="Times New Roman" pitchFamily="18" charset="0"/>
                <a:cs typeface="Times New Roman" pitchFamily="18" charset="0"/>
              </a:rPr>
              <a:t>: отсутствие провоцирующих факторов для формирования негативных установок детского поведения,  которые вызывают проявление жестокости по отношению к персонажам игры - людям и животным. вызывают нездоровый интерес к сексуальным проблемам, выходящим за компетенцию детского возраста.</a:t>
            </a:r>
          </a:p>
        </p:txBody>
      </p:sp>
    </p:spTree>
    <p:extLst>
      <p:ext uri="{BB962C8B-B14F-4D97-AF65-F5344CB8AC3E}">
        <p14:creationId xmlns:p14="http://schemas.microsoft.com/office/powerpoint/2010/main" val="13464152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6672"/>
            <a:ext cx="8229600" cy="2088232"/>
          </a:xfrm>
        </p:spPr>
        <p:txBody>
          <a:bodyPr>
            <a:normAutofit/>
          </a:bodyPr>
          <a:lstStyle/>
          <a:p>
            <a:pPr marL="342900" lvl="0" indent="-342900" algn="just">
              <a:spcBef>
                <a:spcPct val="20000"/>
              </a:spcBef>
            </a:pPr>
            <a:r>
              <a:rPr lang="ru-RU" sz="2000" dirty="0">
                <a:solidFill>
                  <a:prstClr val="black"/>
                </a:solidFill>
                <a:latin typeface="Times New Roman" pitchFamily="18" charset="0"/>
                <a:ea typeface="+mn-ea"/>
                <a:cs typeface="Times New Roman" pitchFamily="18" charset="0"/>
              </a:rPr>
              <a:t>«Дети должны жить в мире красоты, игры, сказки, музыки, рисунка, фантазии, творчества.  Да, от того, как будет чувствовать себя ребёнок, поднимаясь на первую ступеньку лестницы познания, что он будет переживать, зависит весь его дальнейший путь к знаниям»</a:t>
            </a:r>
            <a:br>
              <a:rPr lang="ru-RU" sz="2000" dirty="0">
                <a:solidFill>
                  <a:prstClr val="black"/>
                </a:solidFill>
                <a:latin typeface="Times New Roman" pitchFamily="18" charset="0"/>
                <a:ea typeface="+mn-ea"/>
                <a:cs typeface="Times New Roman" pitchFamily="18" charset="0"/>
              </a:rPr>
            </a:br>
            <a:r>
              <a:rPr lang="ru-RU" sz="2000" dirty="0" smtClean="0">
                <a:solidFill>
                  <a:prstClr val="black"/>
                </a:solidFill>
                <a:latin typeface="Times New Roman" pitchFamily="18" charset="0"/>
                <a:ea typeface="+mn-ea"/>
                <a:cs typeface="Times New Roman" pitchFamily="18" charset="0"/>
              </a:rPr>
              <a:t>                                                                                       </a:t>
            </a:r>
            <a:r>
              <a:rPr lang="ru-RU" sz="2000" dirty="0" err="1" smtClean="0">
                <a:solidFill>
                  <a:prstClr val="black"/>
                </a:solidFill>
                <a:latin typeface="Times New Roman" pitchFamily="18" charset="0"/>
                <a:ea typeface="+mn-ea"/>
                <a:cs typeface="Times New Roman" pitchFamily="18" charset="0"/>
              </a:rPr>
              <a:t>В.А.Сухомлинский</a:t>
            </a:r>
            <a:r>
              <a:rPr lang="ru-RU" sz="2000" dirty="0">
                <a:solidFill>
                  <a:prstClr val="black"/>
                </a:solidFill>
                <a:latin typeface="Times New Roman" pitchFamily="18" charset="0"/>
                <a:ea typeface="+mn-ea"/>
                <a:cs typeface="Times New Roman" pitchFamily="18" charset="0"/>
              </a:rPr>
              <a:t/>
            </a:r>
            <a:br>
              <a:rPr lang="ru-RU" sz="2000" dirty="0">
                <a:solidFill>
                  <a:prstClr val="black"/>
                </a:solidFill>
                <a:latin typeface="Times New Roman" pitchFamily="18" charset="0"/>
                <a:ea typeface="+mn-ea"/>
                <a:cs typeface="Times New Roman" pitchFamily="18" charset="0"/>
              </a:rPr>
            </a:br>
            <a:endParaRPr lang="ru-RU" sz="2000" dirty="0"/>
          </a:p>
        </p:txBody>
      </p:sp>
      <p:pic>
        <p:nvPicPr>
          <p:cNvPr id="5" name="Picture 8" descr="Похожее изображение"/>
          <p:cNvPicPr>
            <a:picLocks noGrp="1" noChangeAspect="1" noChangeArrowheads="1"/>
          </p:cNvPicPr>
          <p:nvPr>
            <p:ph idx="1"/>
          </p:nvPr>
        </p:nvPicPr>
        <p:blipFill>
          <a:blip r:embed="rId2" cstate="print"/>
          <a:srcRect/>
          <a:stretch>
            <a:fillRect/>
          </a:stretch>
        </p:blipFill>
        <p:spPr bwMode="auto">
          <a:xfrm>
            <a:off x="611560" y="2420888"/>
            <a:ext cx="8029116" cy="3672408"/>
          </a:xfrm>
          <a:prstGeom prst="rect">
            <a:avLst/>
          </a:prstGeom>
          <a:noFill/>
        </p:spPr>
      </p:pic>
    </p:spTree>
    <p:extLst>
      <p:ext uri="{BB962C8B-B14F-4D97-AF65-F5344CB8AC3E}">
        <p14:creationId xmlns:p14="http://schemas.microsoft.com/office/powerpoint/2010/main" val="212086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latin typeface="Times New Roman" panose="02020603050405020304" pitchFamily="18" charset="0"/>
                <a:cs typeface="Times New Roman" panose="02020603050405020304" pitchFamily="18" charset="0"/>
              </a:rPr>
              <a:t>Требование ФГОС к предметно – пространственной среде</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0" indent="0">
              <a:buNone/>
            </a:pPr>
            <a:r>
              <a:rPr lang="ru-RU" sz="2800" dirty="0" smtClean="0">
                <a:latin typeface="Times New Roman" panose="02020603050405020304" pitchFamily="18" charset="0"/>
                <a:cs typeface="Times New Roman" panose="02020603050405020304" pitchFamily="18" charset="0"/>
              </a:rPr>
              <a:t>Развивающая предметно-пространственная среда должна быть</a:t>
            </a:r>
            <a:r>
              <a:rPr lang="ru-RU" dirty="0" smtClean="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ru-RU" dirty="0" smtClean="0">
                <a:latin typeface="Times New Roman" panose="02020603050405020304" pitchFamily="18" charset="0"/>
                <a:cs typeface="Times New Roman" panose="02020603050405020304" pitchFamily="18" charset="0"/>
              </a:rPr>
              <a:t>содержательно-насыщенной,</a:t>
            </a:r>
          </a:p>
          <a:p>
            <a:pPr>
              <a:buFont typeface="Wingdings" panose="05000000000000000000" pitchFamily="2" charset="2"/>
              <a:buChar char="ü"/>
            </a:pPr>
            <a:r>
              <a:rPr lang="ru-RU" dirty="0" smtClean="0">
                <a:latin typeface="Times New Roman" panose="02020603050405020304" pitchFamily="18" charset="0"/>
                <a:cs typeface="Times New Roman" panose="02020603050405020304" pitchFamily="18" charset="0"/>
              </a:rPr>
              <a:t>трансформируемой</a:t>
            </a:r>
            <a:r>
              <a:rPr lang="ru-RU"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ru-RU" dirty="0" smtClean="0">
                <a:latin typeface="Times New Roman" panose="02020603050405020304" pitchFamily="18" charset="0"/>
                <a:cs typeface="Times New Roman" panose="02020603050405020304" pitchFamily="18" charset="0"/>
              </a:rPr>
              <a:t>полифункциональной</a:t>
            </a:r>
            <a:r>
              <a:rPr lang="ru-RU"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ru-RU" dirty="0" smtClean="0">
                <a:latin typeface="Times New Roman" panose="02020603050405020304" pitchFamily="18" charset="0"/>
                <a:cs typeface="Times New Roman" panose="02020603050405020304" pitchFamily="18" charset="0"/>
              </a:rPr>
              <a:t>вариативной</a:t>
            </a:r>
            <a:r>
              <a:rPr lang="ru-RU"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ru-RU" dirty="0">
                <a:latin typeface="Times New Roman" panose="02020603050405020304" pitchFamily="18" charset="0"/>
                <a:cs typeface="Times New Roman" panose="02020603050405020304" pitchFamily="18" charset="0"/>
              </a:rPr>
              <a:t>д</a:t>
            </a:r>
            <a:r>
              <a:rPr lang="ru-RU" dirty="0" smtClean="0">
                <a:latin typeface="Times New Roman" panose="02020603050405020304" pitchFamily="18" charset="0"/>
                <a:cs typeface="Times New Roman" panose="02020603050405020304" pitchFamily="18" charset="0"/>
              </a:rPr>
              <a:t>оступной,</a:t>
            </a:r>
          </a:p>
          <a:p>
            <a:pPr>
              <a:buFont typeface="Wingdings" panose="05000000000000000000" pitchFamily="2" charset="2"/>
              <a:buChar char="ü"/>
            </a:pPr>
            <a:r>
              <a:rPr lang="ru-RU" dirty="0" smtClean="0">
                <a:latin typeface="Times New Roman" panose="02020603050405020304" pitchFamily="18" charset="0"/>
                <a:cs typeface="Times New Roman" panose="02020603050405020304" pitchFamily="18" charset="0"/>
              </a:rPr>
              <a:t>безопасной</a:t>
            </a:r>
            <a:r>
              <a:rPr lang="ru-RU"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480624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46966" y="253529"/>
            <a:ext cx="8291264" cy="1224136"/>
          </a:xfrm>
        </p:spPr>
        <p:txBody>
          <a:bodyPr>
            <a:noAutofit/>
          </a:bodyPr>
          <a:lstStyle/>
          <a:p>
            <a:pPr marL="0" indent="0" algn="just">
              <a:spcBef>
                <a:spcPts val="0"/>
              </a:spcBef>
              <a:buNone/>
            </a:pPr>
            <a:r>
              <a:rPr lang="ru-RU" sz="2400" b="1" dirty="0" smtClean="0">
                <a:latin typeface="Times New Roman" panose="02020603050405020304" pitchFamily="18" charset="0"/>
                <a:cs typeface="Times New Roman" panose="02020603050405020304" pitchFamily="18" charset="0"/>
              </a:rPr>
              <a:t>Содержательно-насыщенная</a:t>
            </a:r>
            <a:r>
              <a:rPr lang="ru-RU" sz="2400" dirty="0" smtClean="0">
                <a:latin typeface="Times New Roman" panose="02020603050405020304" pitchFamily="18" charset="0"/>
                <a:cs typeface="Times New Roman" panose="02020603050405020304" pitchFamily="18" charset="0"/>
              </a:rPr>
              <a:t> среда (разнообразие материалов, оборудования, инвентаря в здании и на участке) должна соответствовать:</a:t>
            </a:r>
          </a:p>
          <a:p>
            <a:pPr algn="just">
              <a:spcBef>
                <a:spcPts val="0"/>
              </a:spcBef>
            </a:pPr>
            <a:r>
              <a:rPr lang="ru-RU" sz="2400" dirty="0">
                <a:latin typeface="Times New Roman" panose="02020603050405020304" pitchFamily="18" charset="0"/>
                <a:cs typeface="Times New Roman" panose="02020603050405020304" pitchFamily="18" charset="0"/>
              </a:rPr>
              <a:t>в</a:t>
            </a:r>
            <a:r>
              <a:rPr lang="ru-RU" sz="2400" dirty="0" smtClean="0">
                <a:latin typeface="Times New Roman" panose="02020603050405020304" pitchFamily="18" charset="0"/>
                <a:cs typeface="Times New Roman" panose="02020603050405020304" pitchFamily="18" charset="0"/>
              </a:rPr>
              <a:t>озрастным возможностям детей</a:t>
            </a:r>
          </a:p>
          <a:p>
            <a:pPr algn="just">
              <a:spcBef>
                <a:spcPts val="0"/>
              </a:spcBef>
            </a:pPr>
            <a:r>
              <a:rPr lang="ru-RU" sz="2400" dirty="0">
                <a:latin typeface="Times New Roman" panose="02020603050405020304" pitchFamily="18" charset="0"/>
                <a:cs typeface="Times New Roman" panose="02020603050405020304" pitchFamily="18" charset="0"/>
              </a:rPr>
              <a:t>с</a:t>
            </a:r>
            <a:r>
              <a:rPr lang="ru-RU" sz="2400" dirty="0" smtClean="0">
                <a:latin typeface="Times New Roman" panose="02020603050405020304" pitchFamily="18" charset="0"/>
                <a:cs typeface="Times New Roman" panose="02020603050405020304" pitchFamily="18" charset="0"/>
              </a:rPr>
              <a:t>одержанию реализуемой Программы</a:t>
            </a:r>
          </a:p>
          <a:p>
            <a:pPr algn="just"/>
            <a:endParaRPr lang="ru-RU" sz="2000" dirty="0">
              <a:latin typeface="Times New Roman" panose="02020603050405020304" pitchFamily="18" charset="0"/>
              <a:cs typeface="Times New Roman" panose="02020603050405020304" pitchFamily="18" charset="0"/>
            </a:endParaRPr>
          </a:p>
          <a:p>
            <a:pPr algn="just"/>
            <a:endParaRPr lang="ru-RU" sz="2000" dirty="0" smtClean="0">
              <a:latin typeface="Times New Roman" panose="02020603050405020304" pitchFamily="18" charset="0"/>
              <a:cs typeface="Times New Roman" panose="02020603050405020304" pitchFamily="18" charset="0"/>
            </a:endParaRPr>
          </a:p>
          <a:p>
            <a:pPr algn="just"/>
            <a:endParaRPr lang="ru-RU" sz="2000" dirty="0">
              <a:latin typeface="Times New Roman" panose="02020603050405020304" pitchFamily="18" charset="0"/>
              <a:cs typeface="Times New Roman" panose="02020603050405020304" pitchFamily="18" charset="0"/>
            </a:endParaRPr>
          </a:p>
          <a:p>
            <a:pPr algn="just"/>
            <a:endParaRPr lang="ru-RU" sz="2000" dirty="0" smtClean="0">
              <a:latin typeface="Times New Roman" panose="02020603050405020304" pitchFamily="18" charset="0"/>
              <a:cs typeface="Times New Roman" panose="02020603050405020304" pitchFamily="18" charset="0"/>
            </a:endParaRPr>
          </a:p>
          <a:p>
            <a:pPr algn="just"/>
            <a:endParaRPr lang="ru-RU" sz="2000" dirty="0">
              <a:latin typeface="Times New Roman" panose="02020603050405020304" pitchFamily="18" charset="0"/>
              <a:cs typeface="Times New Roman" panose="02020603050405020304" pitchFamily="18" charset="0"/>
            </a:endParaRPr>
          </a:p>
          <a:p>
            <a:pPr marL="0" indent="0" algn="just">
              <a:buNone/>
            </a:pPr>
            <a:r>
              <a:rPr lang="ru-RU" sz="2000" dirty="0" smtClean="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a:p>
            <a:pPr marL="0" indent="0" algn="just">
              <a:buNone/>
            </a:pPr>
            <a:r>
              <a:rPr lang="ru-RU" sz="1400" dirty="0" smtClean="0">
                <a:latin typeface="Times New Roman" panose="02020603050405020304" pitchFamily="18" charset="0"/>
                <a:cs typeface="Times New Roman" panose="02020603050405020304" pitchFamily="18" charset="0"/>
              </a:rPr>
              <a:t>                          </a:t>
            </a:r>
          </a:p>
          <a:p>
            <a:pPr marL="0" indent="0" algn="just">
              <a:buNone/>
            </a:pPr>
            <a:endParaRPr lang="ru-RU" sz="1400" dirty="0">
              <a:latin typeface="Times New Roman" panose="02020603050405020304" pitchFamily="18" charset="0"/>
              <a:cs typeface="Times New Roman" panose="02020603050405020304" pitchFamily="18" charset="0"/>
            </a:endParaRPr>
          </a:p>
          <a:p>
            <a:pPr marL="0" indent="0" algn="just">
              <a:buNone/>
            </a:pPr>
            <a:endParaRPr lang="ru-RU" sz="1400" dirty="0" smtClean="0">
              <a:latin typeface="Times New Roman" panose="02020603050405020304" pitchFamily="18" charset="0"/>
              <a:cs typeface="Times New Roman" panose="02020603050405020304" pitchFamily="18" charset="0"/>
            </a:endParaRPr>
          </a:p>
          <a:p>
            <a:pPr marL="0" indent="0" algn="just">
              <a:buNone/>
            </a:pPr>
            <a:endParaRPr lang="ru-RU" sz="1400" dirty="0">
              <a:latin typeface="Times New Roman" panose="02020603050405020304" pitchFamily="18" charset="0"/>
              <a:cs typeface="Times New Roman" panose="02020603050405020304" pitchFamily="18" charset="0"/>
            </a:endParaRPr>
          </a:p>
          <a:p>
            <a:pPr marL="0" indent="0" algn="just">
              <a:buNone/>
            </a:pPr>
            <a:endParaRPr lang="ru-RU" sz="1400" dirty="0" smtClean="0">
              <a:latin typeface="Times New Roman" panose="02020603050405020304" pitchFamily="18" charset="0"/>
              <a:cs typeface="Times New Roman" panose="02020603050405020304" pitchFamily="18" charset="0"/>
            </a:endParaRPr>
          </a:p>
          <a:p>
            <a:pPr marL="0" indent="0" algn="just">
              <a:buNone/>
            </a:pPr>
            <a:r>
              <a:rPr lang="ru-RU" sz="1400" dirty="0" smtClean="0">
                <a:latin typeface="Times New Roman" panose="02020603050405020304" pitchFamily="18" charset="0"/>
                <a:cs typeface="Times New Roman" panose="02020603050405020304" pitchFamily="18" charset="0"/>
              </a:rPr>
              <a:t>                                                                                                                                                                            </a:t>
            </a:r>
            <a:endParaRPr lang="ru-RU" sz="1400"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152" y="1577824"/>
            <a:ext cx="2762766" cy="3922672"/>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700" y="2328696"/>
            <a:ext cx="3744415" cy="3171800"/>
          </a:xfrm>
          <a:prstGeom prst="rect">
            <a:avLst/>
          </a:prstGeom>
        </p:spPr>
      </p:pic>
      <p:sp>
        <p:nvSpPr>
          <p:cNvPr id="11" name="TextBox 10"/>
          <p:cNvSpPr txBox="1"/>
          <p:nvPr/>
        </p:nvSpPr>
        <p:spPr>
          <a:xfrm>
            <a:off x="3942198" y="4959752"/>
            <a:ext cx="5382330" cy="1477328"/>
          </a:xfrm>
          <a:prstGeom prst="rect">
            <a:avLst/>
          </a:prstGeom>
          <a:noFill/>
        </p:spPr>
        <p:txBody>
          <a:bodyPr wrap="square" rtlCol="0">
            <a:spAutoFit/>
          </a:bodyPr>
          <a:lstStyle/>
          <a:p>
            <a:endParaRPr lang="ru-RU"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Технология «Путешествие по реке времени»</a:t>
            </a:r>
          </a:p>
          <a:p>
            <a:pPr algn="ctr"/>
            <a:r>
              <a:rPr lang="ru-RU" dirty="0" smtClean="0">
                <a:latin typeface="Times New Roman" panose="02020603050405020304" pitchFamily="18" charset="0"/>
                <a:cs typeface="Times New Roman" panose="02020603050405020304" pitchFamily="18" charset="0"/>
              </a:rPr>
              <a:t>«История Ирбита»</a:t>
            </a:r>
          </a:p>
          <a:p>
            <a:pPr algn="ctr"/>
            <a:r>
              <a:rPr lang="ru-RU" dirty="0" smtClean="0">
                <a:latin typeface="Times New Roman" panose="02020603050405020304" pitchFamily="18" charset="0"/>
                <a:cs typeface="Times New Roman" panose="02020603050405020304" pitchFamily="18" charset="0"/>
              </a:rPr>
              <a:t> («Ирбит раньше -  Ирбит теперь»)</a:t>
            </a:r>
            <a:endParaRPr lang="ru-RU"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539552" y="4437112"/>
            <a:ext cx="3096344" cy="1754326"/>
          </a:xfrm>
          <a:prstGeom prst="rect">
            <a:avLst/>
          </a:prstGeom>
          <a:noFill/>
        </p:spPr>
        <p:txBody>
          <a:bodyPr wrap="square" rtlCol="0">
            <a:spAutoFit/>
          </a:bodyPr>
          <a:lstStyle/>
          <a:p>
            <a:pPr algn="ctr"/>
            <a:endParaRPr lang="ru-RU" dirty="0" smtClean="0">
              <a:latin typeface="Times New Roman" panose="02020603050405020304" pitchFamily="18" charset="0"/>
              <a:cs typeface="Times New Roman" panose="02020603050405020304" pitchFamily="18" charset="0"/>
            </a:endParaRPr>
          </a:p>
          <a:p>
            <a:pPr algn="ctr"/>
            <a:endParaRPr lang="ru-RU" dirty="0">
              <a:latin typeface="Times New Roman" panose="02020603050405020304" pitchFamily="18" charset="0"/>
              <a:cs typeface="Times New Roman" panose="02020603050405020304" pitchFamily="18" charset="0"/>
            </a:endParaRPr>
          </a:p>
          <a:p>
            <a:pPr algn="ctr"/>
            <a:endParaRPr lang="ru-RU" dirty="0" smtClean="0">
              <a:latin typeface="Times New Roman" panose="02020603050405020304" pitchFamily="18" charset="0"/>
              <a:cs typeface="Times New Roman" panose="02020603050405020304" pitchFamily="18" charset="0"/>
            </a:endParaRPr>
          </a:p>
          <a:p>
            <a:pPr algn="ctr"/>
            <a:endParaRPr lang="ru-RU" dirty="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Центр патриотического воспитания</a:t>
            </a:r>
            <a:endParaRPr lang="ru-RU"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676788" y="6437079"/>
            <a:ext cx="1950996" cy="2031325"/>
          </a:xfrm>
          <a:prstGeom prst="rect">
            <a:avLst/>
          </a:prstGeom>
          <a:noFill/>
        </p:spPr>
        <p:txBody>
          <a:bodyPr wrap="square" rtlCol="0">
            <a:spAutoFit/>
          </a:bodyPr>
          <a:lstStyle/>
          <a:p>
            <a:endParaRPr lang="ru-RU"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Лего</a:t>
            </a:r>
            <a:r>
              <a:rPr lang="ru-RU" dirty="0">
                <a:latin typeface="Times New Roman" panose="02020603050405020304" pitchFamily="18" charset="0"/>
                <a:cs typeface="Times New Roman" panose="02020603050405020304" pitchFamily="18" charset="0"/>
              </a:rPr>
              <a:t> – конструирование» </a:t>
            </a:r>
            <a:endParaRPr lang="ru-RU" dirty="0"/>
          </a:p>
        </p:txBody>
      </p:sp>
    </p:spTree>
    <p:extLst>
      <p:ext uri="{BB962C8B-B14F-4D97-AF65-F5344CB8AC3E}">
        <p14:creationId xmlns:p14="http://schemas.microsoft.com/office/powerpoint/2010/main" val="109579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970" t="2424" r="1363"/>
          <a:stretch/>
        </p:blipFill>
        <p:spPr>
          <a:xfrm>
            <a:off x="179512" y="932820"/>
            <a:ext cx="5228692" cy="3960440"/>
          </a:xfrm>
          <a:prstGeom prst="rect">
            <a:avLst/>
          </a:prstGeom>
        </p:spPr>
      </p:pic>
      <p:sp>
        <p:nvSpPr>
          <p:cNvPr id="5" name="TextBox 4"/>
          <p:cNvSpPr txBox="1"/>
          <p:nvPr/>
        </p:nvSpPr>
        <p:spPr>
          <a:xfrm>
            <a:off x="323528" y="4293096"/>
            <a:ext cx="4248472" cy="1477328"/>
          </a:xfrm>
          <a:prstGeom prst="rect">
            <a:avLst/>
          </a:prstGeom>
          <a:noFill/>
        </p:spPr>
        <p:txBody>
          <a:bodyPr wrap="square" rtlCol="0">
            <a:spAutoFit/>
          </a:bodyPr>
          <a:lstStyle/>
          <a:p>
            <a:endParaRPr lang="ru-RU"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pPr algn="ctr"/>
            <a:endParaRPr lang="ru-RU"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Маркер игрового пространства</a:t>
            </a:r>
          </a:p>
          <a:p>
            <a:pPr algn="ctr"/>
            <a:r>
              <a:rPr lang="ru-RU" dirty="0" smtClean="0">
                <a:latin typeface="Times New Roman" panose="02020603050405020304" pitchFamily="18" charset="0"/>
                <a:cs typeface="Times New Roman" panose="02020603050405020304" pitchFamily="18" charset="0"/>
              </a:rPr>
              <a:t>«Путешествие </a:t>
            </a:r>
            <a:r>
              <a:rPr lang="ru-RU" dirty="0">
                <a:latin typeface="Times New Roman" panose="02020603050405020304" pitchFamily="18" charset="0"/>
                <a:cs typeface="Times New Roman" panose="02020603050405020304" pitchFamily="18" charset="0"/>
              </a:rPr>
              <a:t>по улицам </a:t>
            </a:r>
            <a:r>
              <a:rPr lang="ru-RU" dirty="0" smtClean="0">
                <a:latin typeface="Times New Roman" panose="02020603050405020304" pitchFamily="18" charset="0"/>
                <a:cs typeface="Times New Roman" panose="02020603050405020304" pitchFamily="18" charset="0"/>
              </a:rPr>
              <a:t>города» </a:t>
            </a:r>
            <a:endParaRPr lang="ru-RU" dirty="0"/>
          </a:p>
        </p:txBody>
      </p:sp>
      <p:sp>
        <p:nvSpPr>
          <p:cNvPr id="7" name="TextBox 6"/>
          <p:cNvSpPr txBox="1"/>
          <p:nvPr/>
        </p:nvSpPr>
        <p:spPr>
          <a:xfrm>
            <a:off x="5148064" y="5853963"/>
            <a:ext cx="4032448" cy="646331"/>
          </a:xfrm>
          <a:prstGeom prst="rect">
            <a:avLst/>
          </a:prstGeom>
          <a:noFill/>
        </p:spPr>
        <p:txBody>
          <a:bodyPr wrap="square" rtlCol="0">
            <a:spAutoFit/>
          </a:bodyPr>
          <a:lstStyle/>
          <a:p>
            <a:pPr algn="ctr"/>
            <a:r>
              <a:rPr lang="ru-RU" dirty="0" smtClean="0">
                <a:latin typeface="Times New Roman" panose="02020603050405020304" pitchFamily="18" charset="0"/>
                <a:cs typeface="Times New Roman" panose="02020603050405020304" pitchFamily="18" charset="0"/>
              </a:rPr>
              <a:t>Путешествие по родному городу</a:t>
            </a:r>
          </a:p>
          <a:p>
            <a:pPr algn="ctr"/>
            <a:r>
              <a:rPr lang="ru-RU" dirty="0" smtClean="0">
                <a:latin typeface="Times New Roman" panose="02020603050405020304" pitchFamily="18" charset="0"/>
                <a:cs typeface="Times New Roman" panose="02020603050405020304" pitchFamily="18" charset="0"/>
              </a:rPr>
              <a:t>(достопримечательности Ирбита)</a:t>
            </a:r>
            <a:endParaRPr lang="ru-RU" dirty="0">
              <a:latin typeface="Times New Roman" panose="02020603050405020304" pitchFamily="18" charset="0"/>
              <a:cs typeface="Times New Roman" panose="02020603050405020304" pitchFamily="18" charset="0"/>
            </a:endParaRPr>
          </a:p>
        </p:txBody>
      </p:sp>
      <p:pic>
        <p:nvPicPr>
          <p:cNvPr id="8" name="Объект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5608" y="301750"/>
            <a:ext cx="3024336" cy="5552213"/>
          </a:xfrm>
          <a:prstGeom prst="rect">
            <a:avLst/>
          </a:prstGeom>
        </p:spPr>
      </p:pic>
    </p:spTree>
    <p:extLst>
      <p:ext uri="{BB962C8B-B14F-4D97-AF65-F5344CB8AC3E}">
        <p14:creationId xmlns:p14="http://schemas.microsoft.com/office/powerpoint/2010/main" val="72706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19256" cy="706090"/>
          </a:xfrm>
        </p:spPr>
        <p:txBody>
          <a:bodyPr>
            <a:noAutofit/>
          </a:bodyPr>
          <a:lstStyle/>
          <a:p>
            <a:r>
              <a:rPr lang="ru-RU" sz="2400" b="1" dirty="0" err="1">
                <a:latin typeface="Times New Roman" panose="02020603050405020304" pitchFamily="18" charset="0"/>
                <a:cs typeface="Times New Roman" panose="02020603050405020304" pitchFamily="18" charset="0"/>
              </a:rPr>
              <a:t>Трансформируемость</a:t>
            </a:r>
            <a:r>
              <a:rPr lang="ru-RU" sz="2400" b="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пространства обеспечивает возможность изменения РППС в </a:t>
            </a:r>
            <a:r>
              <a:rPr lang="ru-RU" sz="2400" dirty="0" smtClean="0">
                <a:latin typeface="Times New Roman" panose="02020603050405020304" pitchFamily="18" charset="0"/>
                <a:cs typeface="Times New Roman" panose="02020603050405020304" pitchFamily="18" charset="0"/>
              </a:rPr>
              <a:t>зависимости:</a:t>
            </a:r>
            <a:endParaRPr lang="ru-RU" sz="2400" dirty="0"/>
          </a:p>
        </p:txBody>
      </p:sp>
      <p:sp>
        <p:nvSpPr>
          <p:cNvPr id="3" name="Объект 2"/>
          <p:cNvSpPr>
            <a:spLocks noGrp="1"/>
          </p:cNvSpPr>
          <p:nvPr>
            <p:ph idx="1"/>
          </p:nvPr>
        </p:nvSpPr>
        <p:spPr>
          <a:xfrm>
            <a:off x="467544" y="908720"/>
            <a:ext cx="8229600" cy="1328748"/>
          </a:xfrm>
        </p:spPr>
        <p:txBody>
          <a:bodyPr>
            <a:noAutofit/>
          </a:bodyPr>
          <a:lstStyle/>
          <a:p>
            <a:r>
              <a:rPr lang="ru-RU" sz="2400" dirty="0">
                <a:latin typeface="Times New Roman" panose="02020603050405020304" pitchFamily="18" charset="0"/>
                <a:cs typeface="Times New Roman" panose="02020603050405020304" pitchFamily="18" charset="0"/>
              </a:rPr>
              <a:t>о</a:t>
            </a:r>
            <a:r>
              <a:rPr lang="ru-RU" sz="2400" dirty="0" smtClean="0">
                <a:latin typeface="Times New Roman" panose="02020603050405020304" pitchFamily="18" charset="0"/>
                <a:cs typeface="Times New Roman" panose="02020603050405020304" pitchFamily="18" charset="0"/>
              </a:rPr>
              <a:t>т образовательной ситуации</a:t>
            </a:r>
          </a:p>
          <a:p>
            <a:r>
              <a:rPr lang="ru-RU" sz="2400" dirty="0" smtClean="0">
                <a:latin typeface="Times New Roman" panose="02020603050405020304" pitchFamily="18" charset="0"/>
                <a:cs typeface="Times New Roman" panose="02020603050405020304" pitchFamily="18" charset="0"/>
              </a:rPr>
              <a:t>от меняющихся интересов детей</a:t>
            </a:r>
          </a:p>
          <a:p>
            <a:r>
              <a:rPr lang="ru-RU" sz="2400" dirty="0" smtClean="0">
                <a:latin typeface="Times New Roman" panose="02020603050405020304" pitchFamily="18" charset="0"/>
                <a:cs typeface="Times New Roman" panose="02020603050405020304" pitchFamily="18" charset="0"/>
              </a:rPr>
              <a:t>от возможностей детей</a:t>
            </a:r>
            <a:endParaRPr lang="ru-RU" sz="24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423" y="2780928"/>
            <a:ext cx="4345513" cy="3259135"/>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6972" y="2132856"/>
            <a:ext cx="4274535" cy="3205902"/>
          </a:xfrm>
          <a:prstGeom prst="rect">
            <a:avLst/>
          </a:prstGeom>
        </p:spPr>
      </p:pic>
    </p:spTree>
    <p:extLst>
      <p:ext uri="{BB962C8B-B14F-4D97-AF65-F5344CB8AC3E}">
        <p14:creationId xmlns:p14="http://schemas.microsoft.com/office/powerpoint/2010/main" val="6670208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280920" cy="216024"/>
          </a:xfrm>
        </p:spPr>
        <p:txBody>
          <a:bodyPr>
            <a:normAutofit fontScale="90000"/>
          </a:bodyPr>
          <a:lstStyle/>
          <a:p>
            <a:r>
              <a:rPr lang="ru-RU" sz="2700" b="1" dirty="0" err="1" smtClean="0">
                <a:latin typeface="Times New Roman" panose="02020603050405020304" pitchFamily="18" charset="0"/>
                <a:cs typeface="Times New Roman" panose="02020603050405020304" pitchFamily="18" charset="0"/>
              </a:rPr>
              <a:t>Полифункциональность</a:t>
            </a:r>
            <a:r>
              <a:rPr lang="ru-RU" sz="2700" dirty="0" smtClean="0">
                <a:latin typeface="Times New Roman" panose="02020603050405020304" pitchFamily="18" charset="0"/>
                <a:cs typeface="Times New Roman" panose="02020603050405020304" pitchFamily="18" charset="0"/>
              </a:rPr>
              <a:t> материалов предполагает:</a:t>
            </a:r>
            <a:r>
              <a:rPr lang="ru-RU" dirty="0"/>
              <a:t/>
            </a:r>
            <a:br>
              <a:rPr lang="ru-RU" dirty="0"/>
            </a:br>
            <a:endParaRPr lang="ru-RU" dirty="0"/>
          </a:p>
        </p:txBody>
      </p:sp>
      <p:sp>
        <p:nvSpPr>
          <p:cNvPr id="3" name="Объект 2"/>
          <p:cNvSpPr>
            <a:spLocks noGrp="1"/>
          </p:cNvSpPr>
          <p:nvPr>
            <p:ph idx="1"/>
          </p:nvPr>
        </p:nvSpPr>
        <p:spPr>
          <a:xfrm>
            <a:off x="467544" y="836713"/>
            <a:ext cx="8229600" cy="864096"/>
          </a:xfrm>
        </p:spPr>
        <p:txBody>
          <a:bodyPr>
            <a:noAutofit/>
          </a:bodyPr>
          <a:lstStyle/>
          <a:p>
            <a:pPr algn="just"/>
            <a:r>
              <a:rPr lang="ru-RU" sz="2400" dirty="0" smtClean="0">
                <a:latin typeface="Times New Roman" panose="02020603050405020304" pitchFamily="18" charset="0"/>
                <a:cs typeface="Times New Roman" panose="02020603050405020304" pitchFamily="18" charset="0"/>
              </a:rPr>
              <a:t>Возможность разнообразного использования различных составляющих предметной среды</a:t>
            </a:r>
          </a:p>
          <a:p>
            <a:pPr algn="just"/>
            <a:endParaRPr lang="ru-RU" sz="2400" dirty="0">
              <a:latin typeface="Times New Roman" panose="02020603050405020304" pitchFamily="18" charset="0"/>
              <a:cs typeface="Times New Roman" panose="02020603050405020304" pitchFamily="18" charset="0"/>
            </a:endParaRPr>
          </a:p>
          <a:p>
            <a:pPr algn="just"/>
            <a:endParaRPr lang="ru-RU" sz="2400" dirty="0" smtClean="0">
              <a:latin typeface="Times New Roman" panose="02020603050405020304" pitchFamily="18" charset="0"/>
              <a:cs typeface="Times New Roman" panose="02020603050405020304" pitchFamily="18" charset="0"/>
            </a:endParaRPr>
          </a:p>
          <a:p>
            <a:pPr algn="just"/>
            <a:endParaRPr lang="ru-RU" sz="2400" dirty="0">
              <a:latin typeface="Times New Roman" panose="02020603050405020304" pitchFamily="18" charset="0"/>
              <a:cs typeface="Times New Roman" panose="02020603050405020304" pitchFamily="18" charset="0"/>
            </a:endParaRPr>
          </a:p>
          <a:p>
            <a:pPr algn="just"/>
            <a:endParaRPr lang="ru-RU" sz="2400" dirty="0" smtClean="0">
              <a:latin typeface="Times New Roman" panose="02020603050405020304" pitchFamily="18" charset="0"/>
              <a:cs typeface="Times New Roman" panose="02020603050405020304" pitchFamily="18" charset="0"/>
            </a:endParaRPr>
          </a:p>
          <a:p>
            <a:pPr marL="0" indent="0" algn="just">
              <a:buNone/>
            </a:pPr>
            <a:endParaRPr lang="ru-RU" sz="2400" dirty="0">
              <a:latin typeface="Times New Roman" panose="02020603050405020304" pitchFamily="18" charset="0"/>
              <a:cs typeface="Times New Roman" panose="02020603050405020304" pitchFamily="18" charset="0"/>
            </a:endParaRPr>
          </a:p>
          <a:p>
            <a:pPr marL="0" indent="0" algn="just">
              <a:buNone/>
            </a:pPr>
            <a:endParaRPr lang="ru-RU" sz="1400" dirty="0" smtClean="0">
              <a:latin typeface="Times New Roman" panose="02020603050405020304" pitchFamily="18" charset="0"/>
              <a:cs typeface="Times New Roman" panose="02020603050405020304" pitchFamily="18" charset="0"/>
            </a:endParaRPr>
          </a:p>
          <a:p>
            <a:pPr marL="0" indent="0" algn="just">
              <a:buNone/>
            </a:pPr>
            <a:r>
              <a:rPr lang="ru-RU" sz="1400" dirty="0" smtClean="0">
                <a:latin typeface="Times New Roman" panose="02020603050405020304" pitchFamily="18" charset="0"/>
                <a:cs typeface="Times New Roman" panose="02020603050405020304" pitchFamily="18" charset="0"/>
              </a:rPr>
              <a:t>    </a:t>
            </a:r>
          </a:p>
          <a:p>
            <a:pPr marL="0" indent="0" algn="just">
              <a:buNone/>
            </a:pPr>
            <a:endParaRPr lang="ru-RU" sz="1400" dirty="0">
              <a:latin typeface="Times New Roman" panose="02020603050405020304" pitchFamily="18" charset="0"/>
              <a:cs typeface="Times New Roman" panose="02020603050405020304" pitchFamily="18" charset="0"/>
            </a:endParaRPr>
          </a:p>
          <a:p>
            <a:pPr marL="0" indent="0" algn="just">
              <a:buNone/>
            </a:pPr>
            <a:endParaRPr lang="ru-RU" sz="1400" dirty="0" smtClean="0">
              <a:latin typeface="Times New Roman" panose="02020603050405020304" pitchFamily="18" charset="0"/>
              <a:cs typeface="Times New Roman" panose="02020603050405020304" pitchFamily="18" charset="0"/>
            </a:endParaRPr>
          </a:p>
          <a:p>
            <a:pPr marL="0" indent="0" algn="just">
              <a:buNone/>
            </a:pPr>
            <a:endParaRPr lang="ru-RU" sz="1400" dirty="0">
              <a:latin typeface="Times New Roman" panose="02020603050405020304" pitchFamily="18" charset="0"/>
              <a:cs typeface="Times New Roman" panose="02020603050405020304" pitchFamily="18" charset="0"/>
            </a:endParaRPr>
          </a:p>
          <a:p>
            <a:pPr marL="0" indent="0" algn="just">
              <a:buNone/>
            </a:pPr>
            <a:r>
              <a:rPr lang="ru-RU" sz="1400" dirty="0" smtClean="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Театрализованная деятельность</a:t>
            </a:r>
          </a:p>
          <a:p>
            <a:pPr marL="0" indent="0" algn="just">
              <a:buNone/>
            </a:pPr>
            <a:endParaRPr lang="ru-RU" sz="2400" dirty="0">
              <a:latin typeface="Times New Roman" panose="02020603050405020304" pitchFamily="18" charset="0"/>
              <a:cs typeface="Times New Roman" panose="02020603050405020304" pitchFamily="18" charset="0"/>
            </a:endParaRPr>
          </a:p>
          <a:p>
            <a:pPr marL="0" indent="0" algn="just">
              <a:buNone/>
            </a:pP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a:t>
            </a:r>
          </a:p>
          <a:p>
            <a:pPr marL="0" indent="0" algn="just">
              <a:buNone/>
            </a:pPr>
            <a:endParaRPr lang="ru-RU" sz="2400" dirty="0">
              <a:latin typeface="Times New Roman" panose="02020603050405020304" pitchFamily="18" charset="0"/>
              <a:cs typeface="Times New Roman" panose="02020603050405020304" pitchFamily="18" charset="0"/>
            </a:endParaRPr>
          </a:p>
          <a:p>
            <a:pPr marL="0" indent="0" algn="just">
              <a:buNone/>
            </a:pPr>
            <a:endParaRPr lang="ru-RU" sz="2400" dirty="0" smtClean="0">
              <a:latin typeface="Times New Roman" panose="02020603050405020304" pitchFamily="18" charset="0"/>
              <a:cs typeface="Times New Roman" panose="02020603050405020304" pitchFamily="18" charset="0"/>
            </a:endParaRPr>
          </a:p>
          <a:p>
            <a:pPr marL="0" indent="0" algn="just">
              <a:buNone/>
            </a:pPr>
            <a:endParaRPr lang="ru-RU" sz="2400" dirty="0" smtClean="0">
              <a:latin typeface="Times New Roman" panose="02020603050405020304" pitchFamily="18" charset="0"/>
              <a:cs typeface="Times New Roman" panose="02020603050405020304" pitchFamily="18" charset="0"/>
            </a:endParaRPr>
          </a:p>
          <a:p>
            <a:pPr marL="0" indent="0" algn="just">
              <a:buNone/>
            </a:pPr>
            <a:endParaRPr lang="ru-RU" sz="2400" dirty="0" smtClean="0">
              <a:latin typeface="Times New Roman" panose="02020603050405020304" pitchFamily="18" charset="0"/>
              <a:cs typeface="Times New Roman" panose="02020603050405020304" pitchFamily="18" charset="0"/>
            </a:endParaRPr>
          </a:p>
          <a:p>
            <a:pPr marL="0" indent="0" algn="just">
              <a:buNone/>
            </a:pPr>
            <a:endParaRPr lang="ru-RU" sz="24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699" y="2089775"/>
            <a:ext cx="3721569" cy="2804991"/>
          </a:xfrm>
          <a:prstGeom prst="rect">
            <a:avLst/>
          </a:prstGeom>
        </p:spPr>
      </p:pic>
      <p:pic>
        <p:nvPicPr>
          <p:cNvPr id="7" name="Рисунок 6"/>
          <p:cNvPicPr>
            <a:picLocks noChangeAspect="1"/>
          </p:cNvPicPr>
          <p:nvPr/>
        </p:nvPicPr>
        <p:blipFill rotWithShape="1">
          <a:blip r:embed="rId3" cstate="print">
            <a:extLst>
              <a:ext uri="{28A0092B-C50C-407E-A947-70E740481C1C}">
                <a14:useLocalDpi xmlns:a14="http://schemas.microsoft.com/office/drawing/2010/main" val="0"/>
              </a:ext>
            </a:extLst>
          </a:blip>
          <a:srcRect t="23636" b="13333"/>
          <a:stretch/>
        </p:blipFill>
        <p:spPr>
          <a:xfrm>
            <a:off x="4136212" y="2371054"/>
            <a:ext cx="4743604" cy="2242431"/>
          </a:xfrm>
          <a:prstGeom prst="rect">
            <a:avLst/>
          </a:prstGeom>
        </p:spPr>
      </p:pic>
      <p:sp>
        <p:nvSpPr>
          <p:cNvPr id="8" name="TextBox 7"/>
          <p:cNvSpPr txBox="1"/>
          <p:nvPr/>
        </p:nvSpPr>
        <p:spPr>
          <a:xfrm>
            <a:off x="4347774" y="5013176"/>
            <a:ext cx="4532042" cy="861774"/>
          </a:xfrm>
          <a:prstGeom prst="rect">
            <a:avLst/>
          </a:prstGeom>
          <a:noFill/>
        </p:spPr>
        <p:txBody>
          <a:bodyPr wrap="square" rtlCol="0">
            <a:spAutoFit/>
          </a:bodyPr>
          <a:lstStyle/>
          <a:p>
            <a:pPr algn="ctr"/>
            <a:r>
              <a:rPr lang="ru-RU" sz="3200"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Использование </a:t>
            </a:r>
            <a:r>
              <a:rPr lang="ru-RU" dirty="0">
                <a:latin typeface="Times New Roman" panose="02020603050405020304" pitchFamily="18" charset="0"/>
                <a:cs typeface="Times New Roman" panose="02020603050405020304" pitchFamily="18" charset="0"/>
              </a:rPr>
              <a:t>модулей игрового пространства для сюжетно-ролевых </a:t>
            </a:r>
            <a:r>
              <a:rPr lang="ru-RU" dirty="0" smtClean="0">
                <a:latin typeface="Times New Roman" panose="02020603050405020304" pitchFamily="18" charset="0"/>
                <a:cs typeface="Times New Roman" panose="02020603050405020304" pitchFamily="18" charset="0"/>
              </a:rPr>
              <a:t>игр</a:t>
            </a:r>
            <a:endParaRPr lang="ru-RU" dirty="0"/>
          </a:p>
        </p:txBody>
      </p:sp>
    </p:spTree>
    <p:extLst>
      <p:ext uri="{BB962C8B-B14F-4D97-AF65-F5344CB8AC3E}">
        <p14:creationId xmlns:p14="http://schemas.microsoft.com/office/powerpoint/2010/main" val="12663412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147248" cy="936104"/>
          </a:xfrm>
        </p:spPr>
        <p:txBody>
          <a:bodyPr>
            <a:normAutofit fontScale="90000"/>
          </a:bodyPr>
          <a:lstStyle/>
          <a:p>
            <a:r>
              <a:rPr lang="ru-RU" sz="3100" b="1" dirty="0" smtClean="0">
                <a:latin typeface="Times New Roman" panose="02020603050405020304" pitchFamily="18" charset="0"/>
                <a:cs typeface="Times New Roman" panose="02020603050405020304" pitchFamily="18" charset="0"/>
              </a:rPr>
              <a:t/>
            </a:r>
            <a:br>
              <a:rPr lang="ru-RU" sz="3100" b="1" dirty="0" smtClean="0">
                <a:latin typeface="Times New Roman" panose="02020603050405020304" pitchFamily="18" charset="0"/>
                <a:cs typeface="Times New Roman" panose="02020603050405020304" pitchFamily="18" charset="0"/>
              </a:rPr>
            </a:br>
            <a:r>
              <a:rPr lang="ru-RU" sz="2700" b="1" dirty="0" smtClean="0">
                <a:latin typeface="Times New Roman" panose="02020603050405020304" pitchFamily="18" charset="0"/>
                <a:cs typeface="Times New Roman" panose="02020603050405020304" pitchFamily="18" charset="0"/>
              </a:rPr>
              <a:t>Вариативность </a:t>
            </a:r>
            <a:r>
              <a:rPr lang="ru-RU" sz="2700" dirty="0" smtClean="0">
                <a:latin typeface="Times New Roman" panose="02020603050405020304" pitchFamily="18" charset="0"/>
                <a:cs typeface="Times New Roman" panose="02020603050405020304" pitchFamily="18" charset="0"/>
              </a:rPr>
              <a:t>среды предполагае</a:t>
            </a:r>
            <a:r>
              <a:rPr lang="ru-RU" sz="2000" dirty="0" smtClean="0">
                <a:latin typeface="Times New Roman" panose="02020603050405020304" pitchFamily="18" charset="0"/>
                <a:cs typeface="Times New Roman" panose="02020603050405020304" pitchFamily="18" charset="0"/>
              </a:rPr>
              <a:t>т:</a:t>
            </a:r>
            <a:r>
              <a:rPr lang="ru-RU" sz="3100" dirty="0" smtClean="0">
                <a:latin typeface="Times New Roman" panose="02020603050405020304" pitchFamily="18" charset="0"/>
                <a:cs typeface="Times New Roman" panose="02020603050405020304" pitchFamily="18" charset="0"/>
              </a:rPr>
              <a:t/>
            </a:r>
            <a:br>
              <a:rPr lang="ru-RU" sz="3100" dirty="0" smtClean="0">
                <a:latin typeface="Times New Roman" panose="02020603050405020304" pitchFamily="18" charset="0"/>
                <a:cs typeface="Times New Roman" panose="02020603050405020304" pitchFamily="18" charset="0"/>
              </a:rPr>
            </a:br>
            <a:r>
              <a:rPr lang="ru-RU" dirty="0"/>
              <a:t/>
            </a:r>
            <a:br>
              <a:rPr lang="ru-RU" dirty="0"/>
            </a:br>
            <a:endParaRPr lang="ru-RU" dirty="0"/>
          </a:p>
        </p:txBody>
      </p:sp>
      <p:sp>
        <p:nvSpPr>
          <p:cNvPr id="3" name="Объект 2"/>
          <p:cNvSpPr>
            <a:spLocks noGrp="1"/>
          </p:cNvSpPr>
          <p:nvPr>
            <p:ph idx="1"/>
          </p:nvPr>
        </p:nvSpPr>
        <p:spPr>
          <a:xfrm>
            <a:off x="457200" y="476672"/>
            <a:ext cx="8291264" cy="1296144"/>
          </a:xfrm>
        </p:spPr>
        <p:txBody>
          <a:bodyPr>
            <a:noAutofit/>
          </a:bodyPr>
          <a:lstStyle/>
          <a:p>
            <a:pPr algn="just"/>
            <a:r>
              <a:rPr lang="ru-RU" sz="2000" dirty="0" smtClean="0">
                <a:latin typeface="Times New Roman" panose="02020603050405020304" pitchFamily="18" charset="0"/>
                <a:cs typeface="Times New Roman" panose="02020603050405020304" pitchFamily="18" charset="0"/>
              </a:rPr>
              <a:t>Наличие различных пространств для игры конструирования, уединения;</a:t>
            </a:r>
          </a:p>
          <a:p>
            <a:pPr algn="just"/>
            <a:r>
              <a:rPr lang="ru-RU" sz="2000" dirty="0" smtClean="0">
                <a:latin typeface="Times New Roman" panose="02020603050405020304" pitchFamily="18" charset="0"/>
                <a:cs typeface="Times New Roman" panose="02020603050405020304" pitchFamily="18" charset="0"/>
              </a:rPr>
              <a:t>Периодическое сменяемость игрового материала;</a:t>
            </a:r>
          </a:p>
          <a:p>
            <a:pPr algn="just"/>
            <a:r>
              <a:rPr lang="ru-RU" sz="2000" dirty="0" smtClean="0">
                <a:latin typeface="Times New Roman" panose="02020603050405020304" pitchFamily="18" charset="0"/>
                <a:cs typeface="Times New Roman" panose="02020603050405020304" pitchFamily="18" charset="0"/>
              </a:rPr>
              <a:t>Появление новых предметов, которые стимулируют игровую, двигательную, познавательную, исследовательскую активность детей.</a:t>
            </a:r>
            <a:endParaRPr lang="ru-RU" sz="20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3928" y="2308595"/>
            <a:ext cx="4783793" cy="3228995"/>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995" y="2276872"/>
            <a:ext cx="3275901" cy="4045755"/>
          </a:xfrm>
          <a:prstGeom prst="rect">
            <a:avLst/>
          </a:prstGeom>
        </p:spPr>
      </p:pic>
      <p:sp>
        <p:nvSpPr>
          <p:cNvPr id="9" name="TextBox 8"/>
          <p:cNvSpPr txBox="1"/>
          <p:nvPr/>
        </p:nvSpPr>
        <p:spPr>
          <a:xfrm>
            <a:off x="971600" y="6359847"/>
            <a:ext cx="2304256" cy="369332"/>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Уголок уединения</a:t>
            </a:r>
            <a:endParaRPr lang="ru-RU"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4932040" y="5949280"/>
            <a:ext cx="2684966" cy="369332"/>
          </a:xfrm>
          <a:prstGeom prst="rect">
            <a:avLst/>
          </a:prstGeom>
          <a:noFill/>
        </p:spPr>
        <p:txBody>
          <a:bodyPr wrap="none" rtlCol="0">
            <a:spAutoFit/>
          </a:bodyPr>
          <a:lstStyle/>
          <a:p>
            <a:pPr algn="ctr"/>
            <a:r>
              <a:rPr lang="ru-RU" dirty="0" smtClean="0">
                <a:latin typeface="Times New Roman" panose="02020603050405020304" pitchFamily="18" charset="0"/>
                <a:cs typeface="Times New Roman" panose="02020603050405020304" pitchFamily="18" charset="0"/>
              </a:rPr>
              <a:t>Сюжетно – ролевые игры</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62198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a:bodyPr>
          <a:lstStyle/>
          <a:p>
            <a:r>
              <a:rPr lang="ru-RU" sz="2400" b="1" dirty="0" smtClean="0">
                <a:latin typeface="Times New Roman" panose="02020603050405020304" pitchFamily="18" charset="0"/>
                <a:cs typeface="Times New Roman" panose="02020603050405020304" pitchFamily="18" charset="0"/>
              </a:rPr>
              <a:t>Маркеры игрового пространства</a:t>
            </a:r>
            <a:endParaRPr lang="ru-RU" sz="2400" b="1" dirty="0">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rotWithShape="1">
          <a:blip r:embed="rId2" cstate="print">
            <a:extLst>
              <a:ext uri="{28A0092B-C50C-407E-A947-70E740481C1C}">
                <a14:useLocalDpi xmlns:a14="http://schemas.microsoft.com/office/drawing/2010/main" val="0"/>
              </a:ext>
            </a:extLst>
          </a:blip>
          <a:srcRect l="3538" r="4546" b="3839"/>
          <a:stretch/>
        </p:blipFill>
        <p:spPr>
          <a:xfrm>
            <a:off x="4839549" y="1822243"/>
            <a:ext cx="4163465" cy="3266817"/>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45" y="1822243"/>
            <a:ext cx="4355755" cy="3266817"/>
          </a:xfrm>
          <a:prstGeom prst="rect">
            <a:avLst/>
          </a:prstGeom>
        </p:spPr>
      </p:pic>
      <p:sp>
        <p:nvSpPr>
          <p:cNvPr id="7" name="TextBox 6"/>
          <p:cNvSpPr txBox="1"/>
          <p:nvPr/>
        </p:nvSpPr>
        <p:spPr>
          <a:xfrm>
            <a:off x="210240" y="5417510"/>
            <a:ext cx="4511388" cy="646331"/>
          </a:xfrm>
          <a:prstGeom prst="rect">
            <a:avLst/>
          </a:prstGeom>
          <a:noFill/>
        </p:spPr>
        <p:txBody>
          <a:bodyPr wrap="square" rtlCol="0">
            <a:spAutoFit/>
          </a:bodyPr>
          <a:lstStyle/>
          <a:p>
            <a:pPr algn="ctr"/>
            <a:r>
              <a:rPr lang="ru-RU" sz="1400"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Маркер игрового пространства                «Футбол»</a:t>
            </a:r>
            <a:r>
              <a:rPr lang="ru-RU" dirty="0" smtClean="0"/>
              <a:t> </a:t>
            </a:r>
            <a:endParaRPr lang="ru-RU" dirty="0"/>
          </a:p>
        </p:txBody>
      </p:sp>
      <p:sp>
        <p:nvSpPr>
          <p:cNvPr id="12" name="TextBox 11"/>
          <p:cNvSpPr txBox="1"/>
          <p:nvPr/>
        </p:nvSpPr>
        <p:spPr>
          <a:xfrm>
            <a:off x="5243947" y="5276369"/>
            <a:ext cx="3801854" cy="861774"/>
          </a:xfrm>
          <a:prstGeom prst="rect">
            <a:avLst/>
          </a:prstGeom>
          <a:noFill/>
        </p:spPr>
        <p:txBody>
          <a:bodyPr wrap="square" rtlCol="0">
            <a:spAutoFit/>
          </a:bodyPr>
          <a:lstStyle/>
          <a:p>
            <a:pPr algn="ctr"/>
            <a:endParaRPr lang="ru-RU" sz="1400"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Маркер игрового пространства</a:t>
            </a:r>
          </a:p>
          <a:p>
            <a:pPr algn="ctr"/>
            <a:r>
              <a:rPr lang="ru-RU" dirty="0">
                <a:latin typeface="Times New Roman" panose="02020603050405020304" pitchFamily="18" charset="0"/>
                <a:cs typeface="Times New Roman" panose="02020603050405020304" pitchFamily="18" charset="0"/>
              </a:rPr>
              <a:t>н</a:t>
            </a:r>
            <a:r>
              <a:rPr lang="ru-RU" dirty="0" smtClean="0">
                <a:latin typeface="Times New Roman" panose="02020603050405020304" pitchFamily="18" charset="0"/>
                <a:cs typeface="Times New Roman" panose="02020603050405020304" pitchFamily="18" charset="0"/>
              </a:rPr>
              <a:t>а развитие логического мышления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80223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ru-RU" sz="2400" b="1" dirty="0">
                <a:latin typeface="Times New Roman" panose="02020603050405020304" pitchFamily="18" charset="0"/>
                <a:cs typeface="Times New Roman" panose="02020603050405020304" pitchFamily="18" charset="0"/>
              </a:rPr>
              <a:t>Маркеры игрового пространства</a:t>
            </a:r>
            <a:endParaRPr lang="ru-RU" sz="2400" dirty="0"/>
          </a:p>
        </p:txBody>
      </p:sp>
      <p:sp>
        <p:nvSpPr>
          <p:cNvPr id="5" name="TextBox 4"/>
          <p:cNvSpPr txBox="1"/>
          <p:nvPr/>
        </p:nvSpPr>
        <p:spPr>
          <a:xfrm>
            <a:off x="179512" y="6021288"/>
            <a:ext cx="3528392" cy="646331"/>
          </a:xfrm>
          <a:prstGeom prst="rect">
            <a:avLst/>
          </a:prstGeom>
          <a:noFill/>
        </p:spPr>
        <p:txBody>
          <a:bodyPr wrap="square" rtlCol="0">
            <a:spAutoFit/>
          </a:bodyPr>
          <a:lstStyle/>
          <a:p>
            <a:pPr algn="ctr"/>
            <a:r>
              <a:rPr lang="ru-RU" dirty="0">
                <a:latin typeface="Times New Roman" panose="02020603050405020304" pitchFamily="18" charset="0"/>
                <a:cs typeface="Times New Roman" panose="02020603050405020304" pitchFamily="18" charset="0"/>
              </a:rPr>
              <a:t>Маркер игрового пространства  </a:t>
            </a:r>
            <a:endParaRPr lang="ru-RU"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Путешествие по городу»</a:t>
            </a:r>
            <a:endParaRPr lang="ru-RU" dirty="0"/>
          </a:p>
        </p:txBody>
      </p:sp>
      <p:sp>
        <p:nvSpPr>
          <p:cNvPr id="7" name="TextBox 6"/>
          <p:cNvSpPr txBox="1"/>
          <p:nvPr/>
        </p:nvSpPr>
        <p:spPr>
          <a:xfrm>
            <a:off x="3923928" y="5373216"/>
            <a:ext cx="4752733" cy="646331"/>
          </a:xfrm>
          <a:prstGeom prst="rect">
            <a:avLst/>
          </a:prstGeom>
          <a:noFill/>
        </p:spPr>
        <p:txBody>
          <a:bodyPr wrap="square" rtlCol="0">
            <a:spAutoFit/>
          </a:bodyPr>
          <a:lstStyle/>
          <a:p>
            <a:pPr algn="ctr"/>
            <a:r>
              <a:rPr lang="ru-RU" dirty="0">
                <a:latin typeface="Times New Roman" panose="02020603050405020304" pitchFamily="18" charset="0"/>
                <a:cs typeface="Times New Roman" panose="02020603050405020304" pitchFamily="18" charset="0"/>
              </a:rPr>
              <a:t>Маркер игрового пространства по правилам дорожного движения </a:t>
            </a:r>
            <a:endParaRPr lang="ru-RU" dirty="0"/>
          </a:p>
        </p:txBody>
      </p:sp>
      <p:pic>
        <p:nvPicPr>
          <p:cNvPr id="9" name="Объект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1031954"/>
            <a:ext cx="2736304" cy="5023431"/>
          </a:xfrm>
        </p:spPr>
      </p:pic>
      <p:pic>
        <p:nvPicPr>
          <p:cNvPr id="10" name="Рисунок 9"/>
          <p:cNvPicPr>
            <a:picLocks noChangeAspect="1"/>
          </p:cNvPicPr>
          <p:nvPr/>
        </p:nvPicPr>
        <p:blipFill rotWithShape="1">
          <a:blip r:embed="rId3" cstate="print">
            <a:extLst>
              <a:ext uri="{28A0092B-C50C-407E-A947-70E740481C1C}">
                <a14:useLocalDpi xmlns:a14="http://schemas.microsoft.com/office/drawing/2010/main" val="0"/>
              </a:ext>
            </a:extLst>
          </a:blip>
          <a:srcRect l="4091" b="2776"/>
          <a:stretch/>
        </p:blipFill>
        <p:spPr>
          <a:xfrm>
            <a:off x="3419872" y="1124744"/>
            <a:ext cx="5303884" cy="4032448"/>
          </a:xfrm>
          <a:prstGeom prst="rect">
            <a:avLst/>
          </a:prstGeom>
        </p:spPr>
      </p:pic>
    </p:spTree>
    <p:extLst>
      <p:ext uri="{BB962C8B-B14F-4D97-AF65-F5344CB8AC3E}">
        <p14:creationId xmlns:p14="http://schemas.microsoft.com/office/powerpoint/2010/main" val="23338342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721</TotalTime>
  <Words>349</Words>
  <Application>Microsoft Office PowerPoint</Application>
  <PresentationFormat>Экран (4:3)</PresentationFormat>
  <Paragraphs>119</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муниципальное автономное дошкольное образовательное учреждение  Муниципального образования город Ирбит «Детский сад № 28» </vt:lpstr>
      <vt:lpstr>Требование ФГОС к предметно – пространственной среде</vt:lpstr>
      <vt:lpstr>Презентация PowerPoint</vt:lpstr>
      <vt:lpstr>Презентация PowerPoint</vt:lpstr>
      <vt:lpstr>Трансформируемость пространства обеспечивает возможность изменения РППС в зависимости:</vt:lpstr>
      <vt:lpstr>Полифункциональность материалов предполагает: </vt:lpstr>
      <vt:lpstr> Вариативность среды предполагает:  </vt:lpstr>
      <vt:lpstr>Маркеры игрового пространства</vt:lpstr>
      <vt:lpstr>Маркеры игрового пространства</vt:lpstr>
      <vt:lpstr> Доступность среды предполагает: </vt:lpstr>
      <vt:lpstr>Принципы оценки безопасности игровой продукции </vt:lpstr>
      <vt:lpstr>«Дети должны жить в мире красоты, игры, сказки, музыки, рисунка, фантазии, творчества.  Да, от того, как будет чувствовать себя ребёнок, поднимаясь на первую ступеньку лестницы познания, что он будет переживать, зависит весь его дальнейший путь к знаниям»                                                                                        В.А.Сухомлинский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автономное дошкольное образовательное учреждение Муниципального образования город Ирбит «Детский сад № 28» </dc:title>
  <dc:creator>PackardBell</dc:creator>
  <cp:lastModifiedBy>qwerty</cp:lastModifiedBy>
  <cp:revision>69</cp:revision>
  <dcterms:created xsi:type="dcterms:W3CDTF">2017-11-29T14:22:58Z</dcterms:created>
  <dcterms:modified xsi:type="dcterms:W3CDTF">2017-12-04T13:06:09Z</dcterms:modified>
</cp:coreProperties>
</file>